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256" r:id="rId5"/>
    <p:sldId id="277" r:id="rId6"/>
    <p:sldId id="297" r:id="rId7"/>
    <p:sldId id="264" r:id="rId8"/>
    <p:sldId id="293" r:id="rId9"/>
    <p:sldId id="294" r:id="rId10"/>
    <p:sldId id="295" r:id="rId11"/>
    <p:sldId id="296" r:id="rId12"/>
    <p:sldId id="268" r:id="rId13"/>
    <p:sldId id="291" r:id="rId14"/>
    <p:sldId id="298" r:id="rId15"/>
    <p:sldId id="262" r:id="rId16"/>
    <p:sldId id="300" r:id="rId17"/>
    <p:sldId id="299" r:id="rId18"/>
    <p:sldId id="301" r:id="rId19"/>
    <p:sldId id="302" r:id="rId20"/>
    <p:sldId id="303" r:id="rId21"/>
    <p:sldId id="304" r:id="rId22"/>
    <p:sldId id="305" r:id="rId23"/>
    <p:sldId id="306" r:id="rId24"/>
    <p:sldId id="307" r:id="rId25"/>
    <p:sldId id="308" r:id="rId26"/>
    <p:sldId id="309" r:id="rId27"/>
    <p:sldId id="2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204" autoAdjust="0"/>
  </p:normalViewPr>
  <p:slideViewPr>
    <p:cSldViewPr snapToGrid="0">
      <p:cViewPr varScale="1">
        <p:scale>
          <a:sx n="59" d="100"/>
          <a:sy n="59" d="100"/>
        </p:scale>
        <p:origin x="964" y="4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05/05/2024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05/05/2024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560373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2067771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677410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7560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1195437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550743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3417194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1145621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726626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21</a:t>
            </a:fld>
            <a:endParaRPr lang="en-US" dirty="0"/>
          </a:p>
        </p:txBody>
      </p:sp>
    </p:spTree>
    <p:extLst>
      <p:ext uri="{BB962C8B-B14F-4D97-AF65-F5344CB8AC3E}">
        <p14:creationId xmlns:p14="http://schemas.microsoft.com/office/powerpoint/2010/main" val="117879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22</a:t>
            </a:fld>
            <a:endParaRPr lang="en-US" dirty="0"/>
          </a:p>
        </p:txBody>
      </p:sp>
    </p:spTree>
    <p:extLst>
      <p:ext uri="{BB962C8B-B14F-4D97-AF65-F5344CB8AC3E}">
        <p14:creationId xmlns:p14="http://schemas.microsoft.com/office/powerpoint/2010/main" val="1184950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23</a:t>
            </a:fld>
            <a:endParaRPr lang="en-US" dirty="0"/>
          </a:p>
        </p:txBody>
      </p:sp>
    </p:spTree>
    <p:extLst>
      <p:ext uri="{BB962C8B-B14F-4D97-AF65-F5344CB8AC3E}">
        <p14:creationId xmlns:p14="http://schemas.microsoft.com/office/powerpoint/2010/main" val="3731006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24</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4247979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3048298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368704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603694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3191237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5102262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Session 1</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r>
              <a:rPr lang="en-US" dirty="0"/>
              <a:t>Version Control Systems (GIT)</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74772" y="3373686"/>
            <a:ext cx="6449785" cy="1029586"/>
          </a:xfrm>
        </p:spPr>
        <p:txBody>
          <a:bodyPr/>
          <a:lstStyle/>
          <a:p>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GIT</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3421062"/>
          </a:xfrm>
        </p:spPr>
        <p:txBody>
          <a:bodyPr>
            <a:normAutofit/>
          </a:bodyPr>
          <a:lstStyle/>
          <a:p>
            <a:r>
              <a:rPr lang="en-US" dirty="0"/>
              <a:t>Introduction to Git</a:t>
            </a:r>
          </a:p>
          <a:p>
            <a:r>
              <a:rPr lang="en-US" dirty="0"/>
              <a:t>Collaboration </a:t>
            </a:r>
          </a:p>
          <a:p>
            <a:r>
              <a:rPr lang="en-US" dirty="0"/>
              <a:t>Key Concepts</a:t>
            </a:r>
          </a:p>
          <a:p>
            <a:r>
              <a:rPr lang="en-US" dirty="0"/>
              <a:t>Git tools and platforms</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2282195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Introduction to GIT</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259138"/>
            <a:ext cx="7615274" cy="2978150"/>
          </a:xfrm>
        </p:spPr>
        <p:txBody>
          <a:bodyPr>
            <a:normAutofit/>
          </a:bodyPr>
          <a:lstStyle/>
          <a:p>
            <a:r>
              <a:rPr lang="en-US" dirty="0"/>
              <a:t>Git is a distributed version control system (DVCS) that helps us track changes in our codebase, collaborate with others, and manage different versions of our project.</a:t>
            </a:r>
          </a:p>
          <a:p>
            <a:r>
              <a:rPr lang="en-US" dirty="0"/>
              <a:t>Git stores the full history of our project on your local machine, allowing you to work offline and enabling faster performance.</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Git Collaboration</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803953" y="3259138"/>
            <a:ext cx="7615274" cy="2978150"/>
          </a:xfrm>
        </p:spPr>
        <p:txBody>
          <a:bodyPr>
            <a:normAutofit/>
          </a:bodyPr>
          <a:lstStyle/>
          <a:p>
            <a:r>
              <a:rPr lang="en-US" dirty="0"/>
              <a:t>Collaboration in Git involves multiple developers working together on the same project, sharing their changes, and coordinating their efforts to produce a unified codebase. </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1778337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Key Concepts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539005" y="1870931"/>
            <a:ext cx="8144637" cy="4850544"/>
          </a:xfrm>
        </p:spPr>
        <p:txBody>
          <a:bodyPr>
            <a:normAutofit/>
          </a:bodyPr>
          <a:lstStyle/>
          <a:p>
            <a:r>
              <a:rPr lang="en-US" b="1" dirty="0"/>
              <a:t>Repository</a:t>
            </a:r>
            <a:r>
              <a:rPr lang="en-US" dirty="0"/>
              <a:t>: A repository, or repo, is a collection of files and folders managed by Git. It contains the entire history of your project, including all the changes made over time.</a:t>
            </a:r>
          </a:p>
          <a:p>
            <a:r>
              <a:rPr lang="en-US" b="1" dirty="0"/>
              <a:t>Commit</a:t>
            </a:r>
            <a:r>
              <a:rPr lang="en-US" dirty="0"/>
              <a:t>: A commit represents a snapshot of your project at a specific point in time. Each commit records the changes made to the files in your repository along with a commit message describing the modifications.</a:t>
            </a:r>
          </a:p>
          <a:p>
            <a:r>
              <a:rPr lang="en-US" b="1" dirty="0"/>
              <a:t>Branch</a:t>
            </a:r>
            <a:r>
              <a:rPr lang="en-US" dirty="0"/>
              <a:t>: A branch is a parallel version of your repository that diverges from the main line of development (usually called the "master" branch). Branches allow you to work on new features or experiments without affecting the main codebase.</a:t>
            </a:r>
          </a:p>
          <a:p>
            <a:r>
              <a:rPr lang="en-US" b="1" dirty="0"/>
              <a:t>Merge</a:t>
            </a:r>
            <a:r>
              <a:rPr lang="en-US" dirty="0"/>
              <a:t>: Merging is the process of combining changes from one branch into another. It's commonly used to integrate the changes made in feature branches back into the main branch of the project.</a:t>
            </a:r>
          </a:p>
          <a:p>
            <a:endParaRPr lang="en-US" dirty="0"/>
          </a:p>
          <a:p>
            <a:endParaRPr lang="en-US"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541420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Basic GIT Commands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539005" y="1870931"/>
            <a:ext cx="8144637" cy="4850544"/>
          </a:xfrm>
        </p:spPr>
        <p:txBody>
          <a:bodyPr>
            <a:normAutofit/>
          </a:bodyPr>
          <a:lstStyle/>
          <a:p>
            <a:r>
              <a:rPr lang="en-US" b="1" dirty="0"/>
              <a:t>git </a:t>
            </a:r>
            <a:r>
              <a:rPr lang="en-US" b="1" dirty="0" err="1"/>
              <a:t>init</a:t>
            </a:r>
            <a:r>
              <a:rPr lang="en-US" b="1" dirty="0"/>
              <a:t>: </a:t>
            </a:r>
            <a:r>
              <a:rPr lang="en-US" dirty="0">
                <a:effectLst/>
              </a:rPr>
              <a:t>This command is used to start a new repository.</a:t>
            </a:r>
          </a:p>
          <a:p>
            <a:r>
              <a:rPr lang="en-US" b="1" dirty="0">
                <a:effectLst/>
              </a:rPr>
              <a:t>git clone: </a:t>
            </a:r>
            <a:r>
              <a:rPr lang="en-US" dirty="0">
                <a:effectLst/>
              </a:rPr>
              <a:t>This command is used to obtain a repository from an existing URL.</a:t>
            </a:r>
          </a:p>
          <a:p>
            <a:r>
              <a:rPr lang="en-US" b="1" dirty="0">
                <a:effectLst/>
              </a:rPr>
              <a:t>git add</a:t>
            </a:r>
            <a:r>
              <a:rPr lang="en-US" b="1" dirty="0"/>
              <a:t>: </a:t>
            </a:r>
            <a:r>
              <a:rPr lang="en-US" dirty="0">
                <a:effectLst/>
              </a:rPr>
              <a:t>This command adds a file to the staging area.</a:t>
            </a:r>
          </a:p>
          <a:p>
            <a:r>
              <a:rPr lang="en-US" b="1" dirty="0">
                <a:effectLst/>
              </a:rPr>
              <a:t>git commit</a:t>
            </a:r>
            <a:r>
              <a:rPr lang="en-US" b="1" dirty="0"/>
              <a:t>: </a:t>
            </a:r>
            <a:r>
              <a:rPr lang="en-US" dirty="0">
                <a:effectLst/>
              </a:rPr>
              <a:t>This command records or snapshots the file permanently in the version history.</a:t>
            </a:r>
          </a:p>
          <a:p>
            <a:r>
              <a:rPr lang="en-US" b="1" dirty="0">
                <a:effectLst/>
              </a:rPr>
              <a:t>git status</a:t>
            </a:r>
            <a:r>
              <a:rPr lang="en-US" b="1" dirty="0"/>
              <a:t>: </a:t>
            </a:r>
            <a:r>
              <a:rPr lang="en-US" dirty="0">
                <a:effectLst/>
              </a:rPr>
              <a:t>This command lists all the files that have to be committed.</a:t>
            </a:r>
          </a:p>
          <a:p>
            <a:r>
              <a:rPr lang="en-US" b="1" dirty="0">
                <a:effectLst/>
              </a:rPr>
              <a:t>git log</a:t>
            </a:r>
            <a:r>
              <a:rPr lang="en-US" b="1" dirty="0"/>
              <a:t>: </a:t>
            </a:r>
            <a:r>
              <a:rPr lang="en-US" dirty="0">
                <a:effectLst/>
              </a:rPr>
              <a:t>This command is used to list the version history for the current branch.</a:t>
            </a:r>
          </a:p>
          <a:p>
            <a:r>
              <a:rPr lang="en-US" b="1" dirty="0"/>
              <a:t>git push: </a:t>
            </a:r>
            <a:r>
              <a:rPr lang="en-US" dirty="0">
                <a:effectLst/>
              </a:rPr>
              <a:t>This command sends the branch commits to your remote repository.</a:t>
            </a:r>
          </a:p>
          <a:p>
            <a:r>
              <a:rPr lang="en-US" b="1" dirty="0"/>
              <a:t>git pull: </a:t>
            </a:r>
            <a:r>
              <a:rPr lang="en-US" dirty="0">
                <a:effectLst/>
              </a:rPr>
              <a:t>This command fetches and merges changes on the remote server to your working directory.</a:t>
            </a:r>
          </a:p>
          <a:p>
            <a:endParaRPr lang="en-US" b="1" dirty="0">
              <a:effectLst/>
            </a:endParaRP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2858873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b="1" dirty="0"/>
              <a:t>Git Tools and Platforms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636976" y="2110417"/>
            <a:ext cx="8144637" cy="4850544"/>
          </a:xfrm>
        </p:spPr>
        <p:txBody>
          <a:bodyPr>
            <a:normAutofit/>
          </a:bodyPr>
          <a:lstStyle/>
          <a:p>
            <a:r>
              <a:rPr lang="en-US" b="1" dirty="0"/>
              <a:t>GitHub:</a:t>
            </a:r>
          </a:p>
          <a:p>
            <a:r>
              <a:rPr lang="en-US" dirty="0"/>
              <a:t>GitHub is a web-based platform for hosting Git repositories and collaborating on projects</a:t>
            </a:r>
            <a:r>
              <a:rPr lang="en-US" b="1" dirty="0"/>
              <a:t>.</a:t>
            </a:r>
          </a:p>
          <a:p>
            <a:r>
              <a:rPr lang="en-US" dirty="0"/>
              <a:t>It offers features such as issue tracking, pull requests, code review, and project management tools.</a:t>
            </a:r>
          </a:p>
          <a:p>
            <a:r>
              <a:rPr lang="en-US" dirty="0"/>
              <a:t>GitHub also provides integrations with various CI/CD tools and third-party services.</a:t>
            </a:r>
          </a:p>
          <a:p>
            <a:r>
              <a:rPr lang="en-US" b="1" dirty="0"/>
              <a:t>GitLab:</a:t>
            </a:r>
          </a:p>
          <a:p>
            <a:r>
              <a:rPr lang="en-US" dirty="0"/>
              <a:t>GitLab is a web-based DevOps platform that provides Git repository management, CI/CD pipelines, issue tracking, and code review tools.</a:t>
            </a:r>
            <a:endParaRPr lang="en-US" b="1" dirty="0"/>
          </a:p>
          <a:p>
            <a:r>
              <a:rPr lang="en-US" dirty="0"/>
              <a:t>It offers self-hosted and cloud-hosted options, as well as a free community edition</a:t>
            </a:r>
            <a:endParaRPr lang="en-US" b="1"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3869922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b="1" dirty="0"/>
              <a:t>Git Tools and Platforms</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636976" y="2110417"/>
            <a:ext cx="8144637" cy="4850544"/>
          </a:xfrm>
        </p:spPr>
        <p:txBody>
          <a:bodyPr>
            <a:normAutofit/>
          </a:bodyPr>
          <a:lstStyle/>
          <a:p>
            <a:r>
              <a:rPr lang="en-US" b="1" dirty="0"/>
              <a:t>Bitbucket:</a:t>
            </a:r>
          </a:p>
          <a:p>
            <a:r>
              <a:rPr lang="en-US" dirty="0"/>
              <a:t>Bitbucket is a Git repository hosting service provided by Atlassian.</a:t>
            </a:r>
          </a:p>
          <a:p>
            <a:r>
              <a:rPr lang="en-US" dirty="0"/>
              <a:t>It offers features similar to GitHub and GitLab, including code collaboration, pull requests, and issue tracking.</a:t>
            </a:r>
          </a:p>
          <a:p>
            <a:r>
              <a:rPr lang="en-US" dirty="0"/>
              <a:t>Bitbucket integrates seamlessly with other Atlassian products, such as Jira and Confluence.</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1978569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r>
              <a:rPr lang="en-US" dirty="0"/>
              <a:t>Microsoft Identity</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74772" y="3373686"/>
            <a:ext cx="6449785" cy="1029586"/>
          </a:xfrm>
        </p:spPr>
        <p:txBody>
          <a:bodyPr/>
          <a:lstStyle/>
          <a:p>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801934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err="1"/>
              <a:t>Entra</a:t>
            </a:r>
            <a:r>
              <a:rPr lang="en-US" dirty="0"/>
              <a:t> ID</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3421062"/>
          </a:xfrm>
        </p:spPr>
        <p:txBody>
          <a:bodyPr>
            <a:normAutofit/>
          </a:bodyPr>
          <a:lstStyle/>
          <a:p>
            <a:r>
              <a:rPr lang="en-US" dirty="0"/>
              <a:t>Introduction to </a:t>
            </a:r>
            <a:r>
              <a:rPr lang="en-US" dirty="0" err="1"/>
              <a:t>EntraID</a:t>
            </a:r>
            <a:endParaRPr lang="en-US" dirty="0"/>
          </a:p>
          <a:p>
            <a:r>
              <a:rPr lang="en-US" dirty="0"/>
              <a:t>Collaboration </a:t>
            </a:r>
          </a:p>
          <a:p>
            <a:r>
              <a:rPr lang="en-US" dirty="0"/>
              <a:t>Key Concepts</a:t>
            </a:r>
          </a:p>
          <a:p>
            <a:r>
              <a:rPr lang="en-US" dirty="0"/>
              <a:t>Git tools and platforms</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2913297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3421062"/>
          </a:xfrm>
        </p:spPr>
        <p:txBody>
          <a:bodyPr>
            <a:normAutofit/>
          </a:bodyPr>
          <a:lstStyle/>
          <a:p>
            <a:r>
              <a:rPr lang="en-US" dirty="0"/>
              <a:t>Net Core (v7)</a:t>
            </a:r>
          </a:p>
          <a:p>
            <a:r>
              <a:rPr lang="en-US" dirty="0" err="1"/>
              <a:t>.Net</a:t>
            </a:r>
            <a:r>
              <a:rPr lang="en-US" dirty="0"/>
              <a:t> RoadMap</a:t>
            </a:r>
          </a:p>
          <a:p>
            <a:r>
              <a:rPr lang="en-US" dirty="0"/>
              <a:t>Version Control System (GIT)</a:t>
            </a:r>
          </a:p>
          <a:p>
            <a:r>
              <a:rPr lang="en-US" dirty="0"/>
              <a:t>Microsoft Identity (</a:t>
            </a:r>
            <a:r>
              <a:rPr lang="en-US" dirty="0" err="1"/>
              <a:t>EntraID</a:t>
            </a:r>
            <a:r>
              <a:rPr lang="en-US" dirty="0"/>
              <a:t>)</a:t>
            </a:r>
          </a:p>
          <a:p>
            <a:endParaRPr lang="en-US" dirty="0"/>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Introduction TO Azure</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799497" y="2094366"/>
            <a:ext cx="8207445" cy="4627109"/>
          </a:xfrm>
        </p:spPr>
        <p:txBody>
          <a:bodyPr>
            <a:normAutofit/>
          </a:bodyPr>
          <a:lstStyle/>
          <a:p>
            <a:r>
              <a:rPr lang="en-US" dirty="0"/>
              <a:t>Azure is Microsoft's cloud computing platform and services, providing a wide range of services for building, deploying, and managing applications and services through Microsoft-managed data centers.</a:t>
            </a:r>
          </a:p>
          <a:p>
            <a:r>
              <a:rPr lang="en-US" b="1" dirty="0"/>
              <a:t>common services in Azure:</a:t>
            </a:r>
          </a:p>
          <a:p>
            <a:r>
              <a:rPr lang="en-US" b="1" dirty="0"/>
              <a:t>Compute</a:t>
            </a:r>
            <a:r>
              <a:rPr lang="en-US" dirty="0"/>
              <a:t>: Virtual Machines, Azure App Service and Azure Functions</a:t>
            </a:r>
          </a:p>
          <a:p>
            <a:r>
              <a:rPr lang="en-US" b="1" dirty="0"/>
              <a:t>Storage: </a:t>
            </a:r>
            <a:r>
              <a:rPr lang="en-US" dirty="0"/>
              <a:t>Azure Blob Storage, Azure File </a:t>
            </a:r>
            <a:r>
              <a:rPr lang="en-US" dirty="0" err="1"/>
              <a:t>Storag</a:t>
            </a:r>
            <a:r>
              <a:rPr lang="en-US" dirty="0"/>
              <a:t>, Azure Queue Storage and Azure Disk Storage</a:t>
            </a:r>
          </a:p>
          <a:p>
            <a:r>
              <a:rPr lang="en-US" b="1" dirty="0"/>
              <a:t>Networking: </a:t>
            </a:r>
            <a:r>
              <a:rPr lang="en-US" dirty="0"/>
              <a:t>- Azure Virtual Network, Azure Load Balancer, Azure Application Gateway and Azure VPN Gateway.</a:t>
            </a:r>
          </a:p>
          <a:p>
            <a:r>
              <a:rPr lang="en-US" b="1" dirty="0"/>
              <a:t>Databases: </a:t>
            </a:r>
            <a:r>
              <a:rPr lang="en-US" dirty="0"/>
              <a:t>- Azure SQL Database, Azure Cosmos DB, Azure Database for MySQL and Azure Database for PostgreSQL.</a:t>
            </a:r>
          </a:p>
          <a:p>
            <a:r>
              <a:rPr lang="en-US" b="1" dirty="0"/>
              <a:t>Security: </a:t>
            </a:r>
            <a:r>
              <a:rPr lang="en-US" dirty="0"/>
              <a:t>- Azure Active Directory, Azure AD B2C (Business to Consumer) and Azure AD B2B (Business to Business)</a:t>
            </a:r>
            <a:endParaRPr lang="en-US" b="1"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Tree>
    <p:extLst>
      <p:ext uri="{BB962C8B-B14F-4D97-AF65-F5344CB8AC3E}">
        <p14:creationId xmlns:p14="http://schemas.microsoft.com/office/powerpoint/2010/main" val="3211989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Introduction TO </a:t>
            </a:r>
            <a:r>
              <a:rPr lang="en-US" dirty="0" err="1"/>
              <a:t>Entra</a:t>
            </a:r>
            <a:r>
              <a:rPr lang="en-US" dirty="0"/>
              <a:t> ID</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799497" y="2094366"/>
            <a:ext cx="8207445" cy="4627109"/>
          </a:xfrm>
        </p:spPr>
        <p:txBody>
          <a:bodyPr>
            <a:normAutofit/>
          </a:bodyPr>
          <a:lstStyle/>
          <a:p>
            <a:r>
              <a:rPr lang="en-US" dirty="0"/>
              <a:t>Microsoft's cloud-based identity and access management service. It helps your employees sign in and access resources securely, whether they're on-premises or in the cloud.</a:t>
            </a:r>
          </a:p>
          <a:p>
            <a:r>
              <a:rPr lang="en-US" b="1" dirty="0"/>
              <a:t>Identity Management: </a:t>
            </a:r>
            <a:r>
              <a:rPr lang="en-US" dirty="0" err="1"/>
              <a:t>Entra</a:t>
            </a:r>
            <a:r>
              <a:rPr lang="en-US" dirty="0"/>
              <a:t> ID serves as the foundation for securing your organization's identity infrastructure in the cloud. It provides features like user account management, single sign-on (SSO), multi-factor authentication (MFA), and self-service password reset.</a:t>
            </a:r>
          </a:p>
          <a:p>
            <a:r>
              <a:rPr lang="en-US" b="1" dirty="0"/>
              <a:t>Single Sign-On (SSO): </a:t>
            </a:r>
            <a:r>
              <a:rPr lang="en-US" dirty="0"/>
              <a:t>With </a:t>
            </a:r>
            <a:r>
              <a:rPr lang="en-US" dirty="0" err="1"/>
              <a:t>Entra</a:t>
            </a:r>
            <a:r>
              <a:rPr lang="en-US" dirty="0"/>
              <a:t> ID, users can sign in once and access all the applications they need to do their jobs. Azure AD supports thousands of pre-integrated apps, including popular SaaS applications like Office 365, Salesforce, and thousands of others.</a:t>
            </a:r>
          </a:p>
          <a:p>
            <a:r>
              <a:rPr lang="en-US" b="1" dirty="0"/>
              <a:t>Device Management: </a:t>
            </a:r>
            <a:r>
              <a:rPr lang="en-US" dirty="0" err="1"/>
              <a:t>Entra</a:t>
            </a:r>
            <a:r>
              <a:rPr lang="en-US" dirty="0"/>
              <a:t> ID also provides device management capabilities, allowing you to manage and secure devices that access your organization's resources. This includes features like device registration, conditional access based on device health, and integration with Microsoft Endpoint Manager for comprehensive device management.</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1802618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types of authentication</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799497" y="2094366"/>
            <a:ext cx="8207445" cy="4627109"/>
          </a:xfrm>
        </p:spPr>
        <p:txBody>
          <a:bodyPr>
            <a:normAutofit/>
          </a:bodyPr>
          <a:lstStyle/>
          <a:p>
            <a:r>
              <a:rPr lang="en-US" b="1" dirty="0"/>
              <a:t>Username and Password</a:t>
            </a:r>
            <a:r>
              <a:rPr lang="en-US" dirty="0"/>
              <a:t>: The most common form of authentication, where users provide their username (often their email address) and password to sign in to Azure AD and access resources.</a:t>
            </a:r>
          </a:p>
          <a:p>
            <a:r>
              <a:rPr lang="en-US" b="1" dirty="0"/>
              <a:t>Multi-Factor Authentication (MFA)</a:t>
            </a:r>
            <a:r>
              <a:rPr lang="en-US" dirty="0"/>
              <a:t>: Azure AD supports MFA, which adds an extra layer of security by requiring users to provide additional verification beyond their password. This can include factors like SMS codes, phone calls, mobile app notifications, or biometric verification.</a:t>
            </a:r>
          </a:p>
          <a:p>
            <a:r>
              <a:rPr lang="en-US" b="1" dirty="0"/>
              <a:t>Single Sign-On (SSO)</a:t>
            </a:r>
            <a:r>
              <a:rPr lang="en-US" dirty="0"/>
              <a:t>: Azure AD provides SSO capabilities, allowing users to sign in once with their Azure AD credentials and access multiple applications without needing to re-enter their credentials. This enhances user experience and productivity while maintaining security.</a:t>
            </a:r>
          </a:p>
          <a:p>
            <a:endParaRPr lang="en-US" dirty="0"/>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482427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2029967"/>
          </a:xfrm>
        </p:spPr>
        <p:txBody>
          <a:bodyPr/>
          <a:lstStyle/>
          <a:p>
            <a:r>
              <a:rPr lang="en-US" dirty="0"/>
              <a:t>Authentication and authorization</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799497" y="2094366"/>
            <a:ext cx="8207445" cy="4627109"/>
          </a:xfrm>
        </p:spPr>
        <p:txBody>
          <a:bodyPr>
            <a:normAutofit/>
          </a:bodyPr>
          <a:lstStyle/>
          <a:p>
            <a:r>
              <a:rPr lang="en-US" dirty="0"/>
              <a:t>Authentication and authorization are two fundamental concepts in the field of information security, particularly in the context of controlling access to resources and systems.</a:t>
            </a:r>
          </a:p>
          <a:p>
            <a:r>
              <a:rPr lang="en-US" b="1" dirty="0"/>
              <a:t>Authentication:</a:t>
            </a:r>
          </a:p>
          <a:p>
            <a:r>
              <a:rPr lang="en-US" dirty="0"/>
              <a:t>Authentication is the process of verifying the identity of an entity, typically a user, system, or device, to ensure that they are who they claim to be. It answers the question, "Who are you?“</a:t>
            </a:r>
            <a:endParaRPr lang="en-US" b="1" dirty="0"/>
          </a:p>
          <a:p>
            <a:r>
              <a:rPr lang="en-US" b="1" dirty="0"/>
              <a:t>Authorization:</a:t>
            </a:r>
          </a:p>
          <a:p>
            <a:r>
              <a:rPr lang="en-US" dirty="0"/>
              <a:t>Authorization is the process of determining what actions an authenticated user or entity is allowed to perform on a system or resource. It answers the question, "What are you allowed to do?"</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23</a:t>
            </a:fld>
            <a:endParaRPr lang="en-US" dirty="0"/>
          </a:p>
        </p:txBody>
      </p:sp>
    </p:spTree>
    <p:extLst>
      <p:ext uri="{BB962C8B-B14F-4D97-AF65-F5344CB8AC3E}">
        <p14:creationId xmlns:p14="http://schemas.microsoft.com/office/powerpoint/2010/main" val="3454920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lnSpcReduction="10000"/>
          </a:bodyPr>
          <a:lstStyle/>
          <a:p>
            <a:r>
              <a:rPr lang="en-US"/>
              <a:t>Eng. Anas </a:t>
            </a:r>
            <a:r>
              <a:rPr lang="en-US" dirty="0" err="1"/>
              <a:t>Matar</a:t>
            </a:r>
            <a:endParaRPr lang="en-US" dirty="0"/>
          </a:p>
          <a:p>
            <a:r>
              <a:rPr lang="en-US" dirty="0"/>
              <a:t>+601161842823</a:t>
            </a:r>
          </a:p>
          <a:p>
            <a:r>
              <a:rPr lang="en-US" dirty="0"/>
              <a:t>Anas.mattar90@gmail.com</a:t>
            </a:r>
          </a:p>
          <a:p>
            <a:r>
              <a:rPr lang="en-US" dirty="0"/>
              <a:t>https://anasmattar.info/</a:t>
            </a:r>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err="1"/>
              <a:t>.Net</a:t>
            </a:r>
            <a:r>
              <a:rPr lang="en-US" dirty="0"/>
              <a:t> Core (v7)</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3421062"/>
          </a:xfrm>
        </p:spPr>
        <p:txBody>
          <a:bodyPr>
            <a:normAutofit/>
          </a:bodyPr>
          <a:lstStyle/>
          <a:p>
            <a:r>
              <a:rPr lang="en-US" dirty="0"/>
              <a:t>Introduction to </a:t>
            </a:r>
            <a:r>
              <a:rPr lang="en-US" dirty="0" err="1"/>
              <a:t>.Net</a:t>
            </a:r>
            <a:r>
              <a:rPr lang="en-US" dirty="0"/>
              <a:t> 7</a:t>
            </a:r>
          </a:p>
          <a:p>
            <a:r>
              <a:rPr lang="en-US" dirty="0"/>
              <a:t>Key Features</a:t>
            </a:r>
          </a:p>
          <a:p>
            <a:r>
              <a:rPr lang="en-US" dirty="0"/>
              <a:t>IDEs </a:t>
            </a:r>
          </a:p>
          <a:p>
            <a:r>
              <a:rPr lang="en-US" dirty="0"/>
              <a:t>Deployments</a:t>
            </a:r>
          </a:p>
          <a:p>
            <a:r>
              <a:rPr lang="en-US" dirty="0"/>
              <a:t>Performance</a:t>
            </a:r>
          </a:p>
          <a:p>
            <a:endParaRPr lang="en-US" dirty="0"/>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3352448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lstStyle/>
          <a:p>
            <a:r>
              <a:rPr lang="en-US" dirty="0"/>
              <a:t>Introduction to </a:t>
            </a:r>
            <a:r>
              <a:rPr lang="en-US" dirty="0" err="1"/>
              <a:t>.Net</a:t>
            </a:r>
            <a:r>
              <a:rPr lang="en-US" dirty="0"/>
              <a:t> core</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3059113"/>
            <a:ext cx="6597650" cy="3295650"/>
          </a:xfrm>
        </p:spPr>
        <p:txBody>
          <a:bodyPr vert="horz" lIns="91440" tIns="45720" rIns="91440" bIns="45720" rtlCol="0" anchor="t">
            <a:normAutofit/>
          </a:bodyPr>
          <a:lstStyle/>
          <a:p>
            <a:r>
              <a:rPr lang="en-US" dirty="0"/>
              <a:t>.NET Core is a free, open-source, and cross-platform framework developed by Microsoft for building modern, high-performance applications. It can run programs written in multiple languages with C#, F# and visual basic.</a:t>
            </a:r>
          </a:p>
          <a:p>
            <a:r>
              <a:rPr lang="en-US" dirty="0"/>
              <a:t>The .NET platform has been designed to deliver productivity, performance, security, and reliability</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lstStyle/>
          <a:p>
            <a:r>
              <a:rPr lang="en-US" b="1" dirty="0"/>
              <a:t>Key Features</a:t>
            </a:r>
            <a:endParaRPr lang="en-US" dirty="0"/>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1" y="1890464"/>
            <a:ext cx="6597650" cy="4673621"/>
          </a:xfrm>
        </p:spPr>
        <p:txBody>
          <a:bodyPr vert="horz" lIns="91440" tIns="45720" rIns="91440" bIns="45720" rtlCol="0" anchor="t">
            <a:normAutofit/>
          </a:bodyPr>
          <a:lstStyle/>
          <a:p>
            <a:r>
              <a:rPr lang="en-US" b="1" dirty="0"/>
              <a:t>Cross-Platform Compatibility:</a:t>
            </a:r>
          </a:p>
          <a:p>
            <a:r>
              <a:rPr lang="en-US" dirty="0"/>
              <a:t>.NET Core is its ability to run on multiple platforms, including Windows, macOS, and Linux.</a:t>
            </a:r>
          </a:p>
          <a:p>
            <a:r>
              <a:rPr lang="en-US" b="1" dirty="0"/>
              <a:t>Performance Optimization:</a:t>
            </a:r>
            <a:endParaRPr lang="en-US" dirty="0"/>
          </a:p>
          <a:p>
            <a:r>
              <a:rPr lang="en-US" dirty="0"/>
              <a:t>NET Core is engineered for performance, with improvements in areas such as speed, memory usage, and scalability.</a:t>
            </a:r>
            <a:r>
              <a:rPr lang="en-US" b="1" dirty="0"/>
              <a:t>	 Open-Source</a:t>
            </a:r>
          </a:p>
          <a:p>
            <a:r>
              <a:rPr lang="en-US" dirty="0"/>
              <a:t>Embracing the principles of open-source development, .NET Core is available under the MIT license (Massachusetts Institute of Technology) on GitHub.</a:t>
            </a:r>
          </a:p>
          <a:p>
            <a:r>
              <a:rPr lang="en-US" b="1" dirty="0"/>
              <a:t>Unified Development Stack</a:t>
            </a:r>
          </a:p>
          <a:p>
            <a:r>
              <a:rPr lang="en-US" dirty="0"/>
              <a:t>With .NET Core, Microsoft aims to provide a unified development stack for building a wide range of applications, including web, desktop, cloud, IoT, and mobile apps.</a:t>
            </a:r>
            <a:endParaRPr lang="en-US" b="1"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521991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lstStyle/>
          <a:p>
            <a:r>
              <a:rPr lang="en-US" dirty="0"/>
              <a:t>IDEs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1" y="1890464"/>
            <a:ext cx="6597650" cy="4673621"/>
          </a:xfrm>
        </p:spPr>
        <p:txBody>
          <a:bodyPr vert="horz" lIns="91440" tIns="45720" rIns="91440" bIns="45720" rtlCol="0" anchor="t">
            <a:normAutofit/>
          </a:bodyPr>
          <a:lstStyle/>
          <a:p>
            <a:r>
              <a:rPr lang="en-US" dirty="0"/>
              <a:t>Integrated Development Environments (IDEs) commonly used for .NET Core development:</a:t>
            </a:r>
          </a:p>
          <a:p>
            <a:r>
              <a:rPr lang="en-US" b="1" dirty="0"/>
              <a:t>Visual Studio</a:t>
            </a:r>
          </a:p>
          <a:p>
            <a:r>
              <a:rPr lang="en-US" dirty="0"/>
              <a:t>Developed by Microsoft, Visual Studio is a comprehensive IDE with robust features for .NET development. It offers powerful code editing, debugging, and testing capabilities, along with integration with Azure services for cloud development</a:t>
            </a:r>
            <a:endParaRPr lang="en-US" b="1" dirty="0"/>
          </a:p>
          <a:p>
            <a:r>
              <a:rPr lang="en-US" b="1" dirty="0"/>
              <a:t>Visual Studio Code (VS Code)</a:t>
            </a:r>
            <a:r>
              <a:rPr lang="en-US" dirty="0"/>
              <a:t>:</a:t>
            </a:r>
          </a:p>
          <a:p>
            <a:r>
              <a:rPr lang="en-US" dirty="0"/>
              <a:t>Visual Studio Code is a lightweight, open-source code editor developed by Microsoft. It provides excellent support for .NET Core development through extensions, including IntelliSense, debugging, and Git integration.</a:t>
            </a:r>
            <a:endParaRPr lang="en-US" b="1" dirty="0"/>
          </a:p>
          <a:p>
            <a:endParaRPr lang="en-US" b="1"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645205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lstStyle/>
          <a:p>
            <a:r>
              <a:rPr lang="en-US" dirty="0"/>
              <a:t>Deployments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1" y="1890464"/>
            <a:ext cx="6597650" cy="4673621"/>
          </a:xfrm>
        </p:spPr>
        <p:txBody>
          <a:bodyPr vert="horz" lIns="91440" tIns="45720" rIns="91440" bIns="45720" rtlCol="0" anchor="t">
            <a:normAutofit/>
          </a:bodyPr>
          <a:lstStyle/>
          <a:p>
            <a:r>
              <a:rPr lang="en-US" b="1" dirty="0"/>
              <a:t>Self-contained Deployment</a:t>
            </a:r>
          </a:p>
          <a:p>
            <a:r>
              <a:rPr lang="en-US" dirty="0"/>
              <a:t>With self-contained deployment, all dependencies, including the .NET Core runtime and libraries, are bundled with the application. This allows the application to be deployed as a single executable file that can run independently on the target system</a:t>
            </a:r>
          </a:p>
          <a:p>
            <a:r>
              <a:rPr lang="en-US" b="1" dirty="0"/>
              <a:t>Docker Containers</a:t>
            </a:r>
          </a:p>
          <a:p>
            <a:r>
              <a:rPr lang="en-US" dirty="0"/>
              <a:t>Docker containers provide a lightweight and portable way to package and deploy .NET Core applications along with their dependencies. By containerizing the application, you can ensure consistent deployment across different environments, including development, testing, and production.</a:t>
            </a:r>
            <a:endParaRPr lang="en-US" b="1" dirty="0"/>
          </a:p>
          <a:p>
            <a:endParaRPr lang="en-US" b="1"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2840048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lstStyle/>
          <a:p>
            <a:r>
              <a:rPr lang="en-US" dirty="0"/>
              <a:t>Performance</a:t>
            </a:r>
            <a:br>
              <a:rPr lang="en-US" dirty="0"/>
            </a:br>
            <a:endParaRPr lang="en-US" dirty="0"/>
          </a:p>
        </p:txBody>
      </p:sp>
      <p:pic>
        <p:nvPicPr>
          <p:cNvPr id="5" name="Content Placeholder 4" descr="A graph of a bar chart&#10;&#10;Description automatically generated with medium confidence">
            <a:extLst>
              <a:ext uri="{FF2B5EF4-FFF2-40B4-BE49-F238E27FC236}">
                <a16:creationId xmlns:a16="http://schemas.microsoft.com/office/drawing/2014/main" id="{01226042-B2EF-FCE5-9F2D-F73E0B2FE54C}"/>
              </a:ext>
            </a:extLst>
          </p:cNvPr>
          <p:cNvPicPr>
            <a:picLocks noGrp="1" noChangeAspect="1"/>
          </p:cNvPicPr>
          <p:nvPr>
            <p:ph sz="half" idx="14"/>
          </p:nvPr>
        </p:nvPicPr>
        <p:blipFill>
          <a:blip r:embed="rId3"/>
          <a:stretch>
            <a:fillRect/>
          </a:stretch>
        </p:blipFill>
        <p:spPr>
          <a:xfrm>
            <a:off x="289304" y="1529534"/>
            <a:ext cx="7061848" cy="5296387"/>
          </a:xfrm>
        </p:spPr>
      </p:pic>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604741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err="1"/>
              <a:t>.net</a:t>
            </a:r>
            <a:r>
              <a:rPr lang="en-US" dirty="0"/>
              <a:t> RoadMap</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
        <p:nvSpPr>
          <p:cNvPr id="13" name="Content Placeholder 12">
            <a:extLst>
              <a:ext uri="{FF2B5EF4-FFF2-40B4-BE49-F238E27FC236}">
                <a16:creationId xmlns:a16="http://schemas.microsoft.com/office/drawing/2014/main" id="{462C9220-3326-0494-AF01-8BFEEDBFE3F2}"/>
              </a:ext>
            </a:extLst>
          </p:cNvPr>
          <p:cNvSpPr>
            <a:spLocks noGrp="1"/>
          </p:cNvSpPr>
          <p:nvPr>
            <p:ph sz="half" idx="15"/>
          </p:nvPr>
        </p:nvSpPr>
        <p:spPr/>
        <p:txBody>
          <a:bodyPr/>
          <a:lstStyle/>
          <a:p>
            <a:endParaRPr lang="en-US" dirty="0"/>
          </a:p>
        </p:txBody>
      </p:sp>
    </p:spTree>
    <p:extLst>
      <p:ext uri="{BB962C8B-B14F-4D97-AF65-F5344CB8AC3E}">
        <p14:creationId xmlns:p14="http://schemas.microsoft.com/office/powerpoint/2010/main" val="4151694508"/>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{0367BBA1-23CB-4BCF-A169-C39346CCC565}tf33968143_win32</Template>
  <TotalTime>124</TotalTime>
  <Words>1554</Words>
  <Application>Microsoft Office PowerPoint</Application>
  <PresentationFormat>Widescreen</PresentationFormat>
  <Paragraphs>154</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Avenir Next LT Pro</vt:lpstr>
      <vt:lpstr>Calibri</vt:lpstr>
      <vt:lpstr>Custom</vt:lpstr>
      <vt:lpstr>Session 1</vt:lpstr>
      <vt:lpstr>Agenda</vt:lpstr>
      <vt:lpstr>.Net Core (v7)</vt:lpstr>
      <vt:lpstr>Introduction to .Net core</vt:lpstr>
      <vt:lpstr>Key Features</vt:lpstr>
      <vt:lpstr>IDEs</vt:lpstr>
      <vt:lpstr>Deployments</vt:lpstr>
      <vt:lpstr>Performance </vt:lpstr>
      <vt:lpstr>.net RoadMap</vt:lpstr>
      <vt:lpstr>Version Control Systems (GIT)</vt:lpstr>
      <vt:lpstr>GIT</vt:lpstr>
      <vt:lpstr>Introduction to GIT</vt:lpstr>
      <vt:lpstr>Git Collaboration</vt:lpstr>
      <vt:lpstr>Key Concepts</vt:lpstr>
      <vt:lpstr>Basic GIT Commands</vt:lpstr>
      <vt:lpstr>Git Tools and Platforms</vt:lpstr>
      <vt:lpstr>Git Tools and Platforms</vt:lpstr>
      <vt:lpstr>Microsoft Identity</vt:lpstr>
      <vt:lpstr>Entra ID</vt:lpstr>
      <vt:lpstr>Introduction TO Azure</vt:lpstr>
      <vt:lpstr>Introduction TO Entra ID</vt:lpstr>
      <vt:lpstr>types of authentication</vt:lpstr>
      <vt:lpstr>Authentication and authorization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.net</dc:title>
  <dc:creator>anas matar</dc:creator>
  <cp:lastModifiedBy>anas matar</cp:lastModifiedBy>
  <cp:revision>14</cp:revision>
  <dcterms:created xsi:type="dcterms:W3CDTF">2024-05-05T14:25:23Z</dcterms:created>
  <dcterms:modified xsi:type="dcterms:W3CDTF">2024-05-05T16:29:47Z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